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27" r:id="rId2"/>
    <p:sldId id="628" r:id="rId3"/>
    <p:sldId id="629" r:id="rId4"/>
    <p:sldId id="636" r:id="rId5"/>
    <p:sldId id="298" r:id="rId6"/>
    <p:sldId id="639" r:id="rId7"/>
    <p:sldId id="626" r:id="rId8"/>
    <p:sldId id="630" r:id="rId9"/>
  </p:sldIdLst>
  <p:sldSz cx="10688638" cy="7562850"/>
  <p:notesSz cx="6888163" cy="10020300"/>
  <p:defaultTextStyle>
    <a:defPPr>
      <a:defRPr lang="ja-JP"/>
    </a:defPPr>
    <a:lvl1pPr marL="0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60DAA-9CC2-46E4-8BE1-14500B587793}" v="11" dt="2021-03-25T18:39:3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4" autoAdjust="0"/>
  </p:normalViewPr>
  <p:slideViewPr>
    <p:cSldViewPr snapToGrid="0" snapToObjects="1">
      <p:cViewPr varScale="1">
        <p:scale>
          <a:sx n="87" d="100"/>
          <a:sy n="87" d="100"/>
        </p:scale>
        <p:origin x="907" y="82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関根 雅泰" userId="e5a7d9fb638fad01" providerId="LiveId" clId="{D0460DAA-9CC2-46E4-8BE1-14500B587793}"/>
    <pc:docChg chg="addSld modSld modNotesMaster modHandout">
      <pc:chgData name="関根 雅泰" userId="e5a7d9fb638fad01" providerId="LiveId" clId="{D0460DAA-9CC2-46E4-8BE1-14500B587793}" dt="2021-03-25T18:39:42.659" v="47" actId="20577"/>
      <pc:docMkLst>
        <pc:docMk/>
      </pc:docMkLst>
      <pc:sldChg chg="add modNotes">
        <pc:chgData name="関根 雅泰" userId="e5a7d9fb638fad01" providerId="LiveId" clId="{D0460DAA-9CC2-46E4-8BE1-14500B587793}" dt="2021-03-25T18:35:20.962" v="36"/>
        <pc:sldMkLst>
          <pc:docMk/>
          <pc:sldMk cId="2976872233" sldId="298"/>
        </pc:sldMkLst>
      </pc:sldChg>
      <pc:sldChg chg="modSp mod">
        <pc:chgData name="関根 雅泰" userId="e5a7d9fb638fad01" providerId="LiveId" clId="{D0460DAA-9CC2-46E4-8BE1-14500B587793}" dt="2021-03-25T18:39:42.659" v="47" actId="20577"/>
        <pc:sldMkLst>
          <pc:docMk/>
          <pc:sldMk cId="3394183742" sldId="627"/>
        </pc:sldMkLst>
        <pc:spChg chg="mod">
          <ac:chgData name="関根 雅泰" userId="e5a7d9fb638fad01" providerId="LiveId" clId="{D0460DAA-9CC2-46E4-8BE1-14500B587793}" dt="2021-03-25T18:39:42.659" v="47" actId="20577"/>
          <ac:spMkLst>
            <pc:docMk/>
            <pc:sldMk cId="3394183742" sldId="627"/>
            <ac:spMk id="2" creationId="{00000000-0000-0000-0000-000000000000}"/>
          </ac:spMkLst>
        </pc:spChg>
      </pc:sldChg>
      <pc:sldChg chg="modSp mod">
        <pc:chgData name="関根 雅泰" userId="e5a7d9fb638fad01" providerId="LiveId" clId="{D0460DAA-9CC2-46E4-8BE1-14500B587793}" dt="2021-03-25T18:31:45.034" v="8"/>
        <pc:sldMkLst>
          <pc:docMk/>
          <pc:sldMk cId="3054674687" sldId="628"/>
        </pc:sldMkLst>
        <pc:spChg chg="mod">
          <ac:chgData name="関根 雅泰" userId="e5a7d9fb638fad01" providerId="LiveId" clId="{D0460DAA-9CC2-46E4-8BE1-14500B587793}" dt="2021-03-25T18:31:45.034" v="8"/>
          <ac:spMkLst>
            <pc:docMk/>
            <pc:sldMk cId="3054674687" sldId="628"/>
            <ac:spMk id="4" creationId="{00000000-0000-0000-0000-000000000000}"/>
          </ac:spMkLst>
        </pc:spChg>
      </pc:sldChg>
      <pc:sldChg chg="modSp add mod">
        <pc:chgData name="関根 雅泰" userId="e5a7d9fb638fad01" providerId="LiveId" clId="{D0460DAA-9CC2-46E4-8BE1-14500B587793}" dt="2021-03-25T18:35:01.456" v="35"/>
        <pc:sldMkLst>
          <pc:docMk/>
          <pc:sldMk cId="1154013051" sldId="630"/>
        </pc:sldMkLst>
        <pc:spChg chg="mod">
          <ac:chgData name="関根 雅泰" userId="e5a7d9fb638fad01" providerId="LiveId" clId="{D0460DAA-9CC2-46E4-8BE1-14500B587793}" dt="2021-03-25T18:35:01.456" v="35"/>
          <ac:spMkLst>
            <pc:docMk/>
            <pc:sldMk cId="1154013051" sldId="630"/>
            <ac:spMk id="6349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2097" y="1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r">
              <a:defRPr sz="1300"/>
            </a:lvl1pPr>
          </a:lstStyle>
          <a:p>
            <a:fld id="{E7BD16EB-D79B-5B43-817B-E3D968227076}" type="datetimeFigureOut">
              <a:rPr lang="ja-JP" altLang="en-US" smtClean="0"/>
              <a:pPr/>
              <a:t>2021/6/10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6966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2097" y="9516966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r">
              <a:defRPr sz="1300"/>
            </a:lvl1pPr>
          </a:lstStyle>
          <a:p>
            <a:fld id="{231D43D4-FF75-7444-8A19-9BEA79D9747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438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2097" y="1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r">
              <a:defRPr sz="1300"/>
            </a:lvl1pPr>
          </a:lstStyle>
          <a:p>
            <a:fld id="{3830DB20-C6F2-E240-B65B-91CEDCB34E0F}" type="datetimeFigureOut">
              <a:rPr lang="ja-JP" altLang="en-US" smtClean="0"/>
              <a:pPr/>
              <a:t>2021/6/10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2" rIns="96603" bIns="4830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03" tIns="48302" rIns="96603" bIns="48302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516966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2097" y="9516966"/>
            <a:ext cx="2984871" cy="50101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r">
              <a:defRPr sz="1300"/>
            </a:lvl1pPr>
          </a:lstStyle>
          <a:p>
            <a:fld id="{4E53A2D9-5D7D-8347-ADB4-DE6EFBFBC4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6669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994150" y="1589088"/>
            <a:ext cx="11242675" cy="7954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4BCDF-C536-4F79-A3B4-DEE866D8CF9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3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9" y="0"/>
            <a:ext cx="10681359" cy="755332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 userDrawn="1">
            <p:ph type="ctrTitle" hasCustomPrompt="1"/>
          </p:nvPr>
        </p:nvSpPr>
        <p:spPr>
          <a:xfrm>
            <a:off x="801648" y="2873580"/>
            <a:ext cx="9085342" cy="9825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800" b="1" spc="300" dirty="0"/>
              <a:t>研修タイトル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5"/>
          <p:cNvSpPr>
            <a:spLocks noGrp="1"/>
          </p:cNvSpPr>
          <p:nvPr>
            <p:ph type="title"/>
          </p:nvPr>
        </p:nvSpPr>
        <p:spPr>
          <a:xfrm>
            <a:off x="759945" y="707879"/>
            <a:ext cx="6006664" cy="468450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6766609" y="895260"/>
            <a:ext cx="3164690" cy="270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0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59945" y="707879"/>
            <a:ext cx="6006664" cy="468450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2"/>
          <p:cNvSpPr>
            <a:spLocks noGrp="1"/>
          </p:cNvSpPr>
          <p:nvPr>
            <p:ph idx="1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195" y="448169"/>
            <a:ext cx="8417302" cy="633739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99793" y="1558087"/>
            <a:ext cx="4498135" cy="5400786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76072" y="1558087"/>
            <a:ext cx="4498135" cy="5400786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1842" y="7296750"/>
            <a:ext cx="3805971" cy="295862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©Learn-well 2005-2014</a:t>
            </a:r>
            <a:endParaRPr lang="en-US" altLang="ja-JP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1842" y="7296750"/>
            <a:ext cx="3805971" cy="295862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©Learn-well 2005-2014</a:t>
            </a:r>
            <a:endParaRPr lang="en-US" altLang="ja-JP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2404944" y="7302003"/>
            <a:ext cx="8283694" cy="27660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eaLnBrk="1" hangingPunct="1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-16702" y="1"/>
            <a:ext cx="10705340" cy="155808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eaLnBrk="1" hangingPunct="1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Oval 4" descr="80%"/>
          <p:cNvSpPr>
            <a:spLocks noChangeArrowheads="1"/>
          </p:cNvSpPr>
          <p:nvPr/>
        </p:nvSpPr>
        <p:spPr bwMode="gray">
          <a:xfrm>
            <a:off x="178144" y="0"/>
            <a:ext cx="2315872" cy="1596602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tx2"/>
            </a:bgClr>
          </a:pattFill>
          <a:ln>
            <a:noFill/>
          </a:ln>
        </p:spPr>
        <p:txBody>
          <a:bodyPr wrap="none" lIns="104287" tIns="52144" rIns="104287" bIns="52144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7" name="Oval 5" descr="75%"/>
          <p:cNvSpPr>
            <a:spLocks noChangeArrowheads="1"/>
          </p:cNvSpPr>
          <p:nvPr/>
        </p:nvSpPr>
        <p:spPr bwMode="gray">
          <a:xfrm>
            <a:off x="534432" y="182069"/>
            <a:ext cx="1514224" cy="1176443"/>
          </a:xfrm>
          <a:prstGeom prst="ellipse">
            <a:avLst/>
          </a:prstGeom>
          <a:pattFill prst="pct75">
            <a:fgClr>
              <a:schemeClr val="accent2"/>
            </a:fgClr>
            <a:bgClr>
              <a:schemeClr val="tx1"/>
            </a:bgClr>
          </a:pattFill>
          <a:ln>
            <a:noFill/>
          </a:ln>
        </p:spPr>
        <p:txBody>
          <a:bodyPr wrap="none" lIns="104287" tIns="52144" rIns="104287" bIns="52144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8" name="Oval 6" descr="80%"/>
          <p:cNvSpPr>
            <a:spLocks noChangeArrowheads="1"/>
          </p:cNvSpPr>
          <p:nvPr/>
        </p:nvSpPr>
        <p:spPr bwMode="gray">
          <a:xfrm>
            <a:off x="816493" y="434164"/>
            <a:ext cx="890720" cy="672253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tx1"/>
            </a:bgClr>
          </a:pattFill>
          <a:ln>
            <a:noFill/>
          </a:ln>
        </p:spPr>
        <p:txBody>
          <a:bodyPr wrap="none" lIns="104287" tIns="52144" rIns="104287" bIns="52144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2566388" y="0"/>
            <a:ext cx="8122251" cy="367639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eaLnBrk="1" hangingPunct="1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639982" y="0"/>
            <a:ext cx="1336080" cy="336127"/>
            <a:chOff x="4704" y="0"/>
            <a:chExt cx="720" cy="336"/>
          </a:xfrm>
        </p:grpSpPr>
        <p:sp>
          <p:nvSpPr>
            <p:cNvPr id="11" name="Rectangle 11"/>
            <p:cNvSpPr>
              <a:spLocks noChangeArrowheads="1"/>
            </p:cNvSpPr>
            <p:nvPr userDrawn="1"/>
          </p:nvSpPr>
          <p:spPr bwMode="gray">
            <a:xfrm>
              <a:off x="4704" y="0"/>
              <a:ext cx="48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gray">
            <a:xfrm>
              <a:off x="5040" y="0"/>
              <a:ext cx="48" cy="3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gray">
            <a:xfrm>
              <a:off x="5376" y="0"/>
              <a:ext cx="48" cy="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0" y="0"/>
            <a:ext cx="2583088" cy="16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04287" tIns="52144" rIns="104287" bIns="52144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0" y="1526575"/>
            <a:ext cx="10688638" cy="23809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eaLnBrk="1" hangingPunct="1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0" y="1344507"/>
            <a:ext cx="10688638" cy="252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104287" tIns="52144" rIns="104287" bIns="52144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578656" y="483183"/>
            <a:ext cx="1436909" cy="659304"/>
          </a:xfrm>
          <a:prstGeom prst="rect">
            <a:avLst/>
          </a:prstGeom>
          <a:noFill/>
          <a:ln>
            <a:noFill/>
          </a:ln>
        </p:spPr>
        <p:txBody>
          <a:bodyPr wrap="none" lIns="104287" tIns="52144" rIns="104287" bIns="52144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</a:rPr>
              <a:t>ラーンウェル</a:t>
            </a:r>
          </a:p>
          <a:p>
            <a:pPr algn="ctr" eaLnBrk="1" hangingPunct="1">
              <a:defRPr/>
            </a:pPr>
            <a:r>
              <a:rPr lang="en-US" altLang="ja-JP" sz="1800" dirty="0">
                <a:solidFill>
                  <a:schemeClr val="bg1"/>
                </a:solidFill>
              </a:rPr>
              <a:t>Learn-well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gray">
          <a:xfrm flipH="1">
            <a:off x="0" y="1344507"/>
            <a:ext cx="10688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7296750"/>
            <a:ext cx="3156489" cy="281857"/>
            <a:chOff x="0" y="4168"/>
            <a:chExt cx="1701" cy="161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0" y="4171"/>
              <a:ext cx="1501" cy="1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1" name="AutoShape 23"/>
            <p:cNvSpPr>
              <a:spLocks noChangeArrowheads="1"/>
            </p:cNvSpPr>
            <p:nvPr userDrawn="1"/>
          </p:nvSpPr>
          <p:spPr bwMode="gray">
            <a:xfrm>
              <a:off x="930" y="4168"/>
              <a:ext cx="771" cy="157"/>
            </a:xfrm>
            <a:prstGeom prst="parallelogram">
              <a:avLst>
                <a:gd name="adj" fmla="val 122771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2061" y="3145937"/>
            <a:ext cx="9848021" cy="1032889"/>
          </a:xfrm>
          <a:prstGeom prst="rect">
            <a:avLst/>
          </a:prstGeom>
        </p:spPr>
        <p:txBody>
          <a:bodyPr lIns="104287" tIns="52144" rIns="104287" bIns="52144"/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14432" y="4338135"/>
            <a:ext cx="9426785" cy="633739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 algn="ctr">
              <a:buFont typeface="Wingdings" pitchFamily="2" charset="2"/>
              <a:buNone/>
              <a:defRPr sz="3600" b="1">
                <a:solidFill>
                  <a:schemeClr val="hlink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701015" y="7291499"/>
            <a:ext cx="2494016" cy="2958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97517" y="7291499"/>
            <a:ext cx="2494016" cy="295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7326512"/>
            <a:ext cx="2818758" cy="234588"/>
          </a:xfrm>
          <a:prstGeom prst="rect">
            <a:avLst/>
          </a:prstGeom>
        </p:spPr>
        <p:txBody>
          <a:bodyPr lIns="104287" tIns="52144" rIns="104287" bIns="52144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©Learn-well 2005-2014</a:t>
            </a:r>
            <a:endParaRPr lang="ja-JP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5485789-4A52-4CF6-A30A-AC117F91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35B58BBD-3819-4836-B500-D098835D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/>
          <a:lstStyle/>
          <a:p>
            <a:fld id="{C60B9577-1D05-4F27-99C9-0E4C19E8D709}" type="datetimeFigureOut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1A2EC68D-329F-4C64-96F8-F3E02062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7EC996B2-14E5-403C-9432-A5F2D6B6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E58-1973-4C70-A499-9747CE3A38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5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b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0691165" cy="75602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300267" y="702976"/>
            <a:ext cx="2617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spc="300" baseline="0" dirty="0" smtClean="0">
                <a:solidFill>
                  <a:schemeClr val="bg1"/>
                </a:solidFill>
              </a:rPr>
              <a:t>現場</a:t>
            </a:r>
            <a:r>
              <a:rPr lang="en-US" altLang="ja-JP" sz="1100" spc="300" baseline="0" dirty="0" smtClean="0">
                <a:solidFill>
                  <a:schemeClr val="bg1"/>
                </a:solidFill>
              </a:rPr>
              <a:t>OJT</a:t>
            </a:r>
            <a:r>
              <a:rPr lang="ja-JP" altLang="en-US" sz="1100" spc="300" baseline="0" dirty="0" smtClean="0">
                <a:solidFill>
                  <a:schemeClr val="bg1"/>
                </a:solidFill>
              </a:rPr>
              <a:t>支援ツール</a:t>
            </a:r>
            <a:endParaRPr lang="ja-JP" altLang="en-US" sz="900" spc="300" dirty="0">
              <a:solidFill>
                <a:schemeClr val="bg1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ACF6-2FEE-1E48-BA6A-55AF0CB768A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695370"/>
            <a:ext cx="9085342" cy="12135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配属前「受入態勢づくりシート」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ja-JP" altLang="en-US" sz="3100" dirty="0" smtClean="0"/>
              <a:t>作成の</a:t>
            </a:r>
            <a:r>
              <a:rPr lang="ja-JP" altLang="en-US" sz="3100" dirty="0"/>
              <a:t>手引</a:t>
            </a:r>
            <a:r>
              <a:rPr lang="ja-JP" altLang="en-US" sz="3100" dirty="0" smtClean="0"/>
              <a:t>き</a:t>
            </a:r>
            <a:endParaRPr kumimoji="1" lang="ja-JP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39418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759946" y="1613548"/>
            <a:ext cx="9050336" cy="52810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新人（新卒、中途、部署異動）の</a:t>
            </a:r>
            <a:r>
              <a:rPr lang="ja-JP" altLang="en-US" dirty="0" smtClean="0"/>
              <a:t>指導</a:t>
            </a:r>
            <a:r>
              <a:rPr lang="ja-JP" altLang="en-US" dirty="0"/>
              <a:t>育成</a:t>
            </a:r>
            <a:r>
              <a:rPr lang="ja-JP" altLang="en-US" dirty="0" smtClean="0"/>
              <a:t>をされる</a:t>
            </a:r>
            <a:r>
              <a:rPr kumimoji="1" lang="ja-JP" altLang="en-US" dirty="0" smtClean="0"/>
              <a:t>皆</a:t>
            </a:r>
            <a:r>
              <a:rPr kumimoji="1" lang="ja-JP" altLang="en-US" dirty="0"/>
              <a:t>さま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（メンター、</a:t>
            </a:r>
            <a:r>
              <a:rPr lang="en-US" altLang="ja-JP" dirty="0" smtClean="0"/>
              <a:t>OJT</a:t>
            </a:r>
            <a:r>
              <a:rPr lang="ja-JP" altLang="en-US" dirty="0" smtClean="0"/>
              <a:t>トレーナー、指導員等）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配属</a:t>
            </a:r>
            <a:r>
              <a:rPr lang="ja-JP" altLang="en-US" dirty="0"/>
              <a:t>前</a:t>
            </a:r>
            <a:r>
              <a:rPr lang="ja-JP" altLang="en-US" dirty="0" smtClean="0"/>
              <a:t>の「受入態勢づくり」に役立つ３つのシートをご紹介します。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１．上司インタビュー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２．仕事マップ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３．人脈マップ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通常業務もある中で、大変かと思いますが、これら３つ</a:t>
            </a:r>
            <a:r>
              <a:rPr lang="ja-JP" altLang="en-US" dirty="0" smtClean="0"/>
              <a:t>の</a:t>
            </a:r>
            <a:r>
              <a:rPr lang="ja-JP" altLang="en-US" dirty="0"/>
              <a:t>シート</a:t>
            </a:r>
            <a:r>
              <a:rPr lang="ja-JP" altLang="en-US" dirty="0" smtClean="0"/>
              <a:t>が</a:t>
            </a:r>
            <a:r>
              <a:rPr lang="ja-JP" altLang="en-US" dirty="0"/>
              <a:t>あるの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無い</a:t>
            </a:r>
            <a:r>
              <a:rPr lang="ja-JP" altLang="en-US" dirty="0"/>
              <a:t>のとでは</a:t>
            </a:r>
            <a:r>
              <a:rPr lang="ja-JP" altLang="en-US" dirty="0" smtClean="0"/>
              <a:t>、新人</a:t>
            </a:r>
            <a:r>
              <a:rPr lang="ja-JP" altLang="en-US" dirty="0"/>
              <a:t>指導育成の効果・効率の面で大きな違いが出て</a:t>
            </a:r>
            <a:r>
              <a:rPr lang="ja-JP" altLang="en-US" dirty="0" smtClean="0"/>
              <a:t>きます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の</a:t>
            </a:r>
            <a:r>
              <a:rPr lang="ja-JP" altLang="en-US" dirty="0"/>
              <a:t>で</a:t>
            </a:r>
            <a:r>
              <a:rPr lang="ja-JP" altLang="en-US" dirty="0" smtClean="0"/>
              <a:t>、</a:t>
            </a:r>
            <a:r>
              <a:rPr lang="ja-JP" altLang="en-US" dirty="0" smtClean="0"/>
              <a:t>ぜひ！作成してみてください。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67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１．上司インタビュー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13630" y="1676959"/>
            <a:ext cx="512993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まずは、ご自身の上司に対して、</a:t>
            </a:r>
            <a:endParaRPr kumimoji="1" lang="en-US" altLang="ja-JP" sz="1600" dirty="0"/>
          </a:p>
          <a:p>
            <a:r>
              <a:rPr kumimoji="1" lang="ja-JP" altLang="en-US" sz="1600" dirty="0"/>
              <a:t>下記インタビューの実施</a:t>
            </a:r>
            <a:r>
              <a:rPr lang="ja-JP" altLang="en-US" sz="1600" dirty="0"/>
              <a:t>をお願いします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１．</a:t>
            </a:r>
            <a:r>
              <a:rPr lang="ja-JP" altLang="en-US" sz="1600" dirty="0" smtClean="0"/>
              <a:t>「メンター」</a:t>
            </a:r>
            <a:r>
              <a:rPr lang="ja-JP" altLang="en-US" sz="1600" dirty="0"/>
              <a:t>としての私に期待することは？　</a:t>
            </a:r>
            <a:r>
              <a:rPr lang="ja-JP" altLang="en-US" sz="1600" dirty="0" smtClean="0"/>
              <a:t>（</a:t>
            </a:r>
            <a:r>
              <a:rPr lang="ja-JP" altLang="en-US" sz="1600" dirty="0"/>
              <a:t>任命理由）</a:t>
            </a:r>
            <a:endParaRPr lang="en-US" altLang="ja-JP" sz="1600" dirty="0"/>
          </a:p>
          <a:p>
            <a:endParaRPr kumimoji="1" lang="en-US" altLang="ja-JP" sz="1600" dirty="0" smtClean="0"/>
          </a:p>
          <a:p>
            <a:endParaRPr kumimoji="1" lang="en-US" altLang="ja-JP" sz="1600" dirty="0"/>
          </a:p>
          <a:p>
            <a:r>
              <a:rPr lang="ja-JP" altLang="en-US" sz="1600" dirty="0"/>
              <a:t>２．</a:t>
            </a:r>
            <a:r>
              <a:rPr lang="en-US" altLang="ja-JP" sz="1600" dirty="0"/>
              <a:t>1</a:t>
            </a:r>
            <a:r>
              <a:rPr lang="ja-JP" altLang="en-US" sz="1600" dirty="0"/>
              <a:t>年後の新人に期待する姿は？（育成ゴール）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【Attitude</a:t>
            </a:r>
            <a:r>
              <a:rPr lang="ja-JP" altLang="en-US" sz="1600" dirty="0"/>
              <a:t>　身につけてほしい態度・姿勢</a:t>
            </a:r>
            <a:r>
              <a:rPr lang="en-US" altLang="ja-JP" sz="1600" dirty="0"/>
              <a:t>】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【Skill</a:t>
            </a:r>
            <a:r>
              <a:rPr lang="ja-JP" altLang="en-US" sz="1600" dirty="0"/>
              <a:t>　できるようになってほしい技術</a:t>
            </a:r>
            <a:r>
              <a:rPr lang="en-US" altLang="ja-JP" sz="1600" dirty="0"/>
              <a:t>】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【Knowledge</a:t>
            </a:r>
            <a:r>
              <a:rPr lang="ja-JP" altLang="en-US" sz="1600" dirty="0"/>
              <a:t>　知っておいてほしい知識</a:t>
            </a:r>
            <a:r>
              <a:rPr lang="en-US" altLang="ja-JP" sz="1600" dirty="0"/>
              <a:t>】</a:t>
            </a:r>
          </a:p>
          <a:p>
            <a:endParaRPr lang="en-US" altLang="ja-JP" sz="1600" dirty="0"/>
          </a:p>
          <a:p>
            <a:r>
              <a:rPr lang="ja-JP" altLang="en-US" sz="1600" dirty="0"/>
              <a:t>３</a:t>
            </a:r>
            <a:r>
              <a:rPr kumimoji="1" lang="ja-JP" altLang="en-US" sz="1600" dirty="0" smtClean="0"/>
              <a:t>．</a:t>
            </a:r>
            <a:r>
              <a:rPr lang="ja-JP" altLang="en-US" sz="1600" dirty="0" smtClean="0"/>
              <a:t>他の職場メンバーとの役割分担　（人脈マップ）</a:t>
            </a:r>
            <a:endParaRPr kumimoji="1" lang="en-US" altLang="ja-JP" sz="1600" dirty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endParaRPr kumimoji="1" lang="en-US" altLang="ja-JP" sz="1600" dirty="0"/>
          </a:p>
          <a:p>
            <a:r>
              <a:rPr lang="ja-JP" altLang="en-US" sz="1600" dirty="0"/>
              <a:t>特に、「２．育成ゴール」が重要となりますので、</a:t>
            </a:r>
            <a:endParaRPr lang="en-US" altLang="ja-JP" sz="1600" dirty="0"/>
          </a:p>
          <a:p>
            <a:r>
              <a:rPr lang="ja-JP" altLang="en-US" sz="1600" dirty="0"/>
              <a:t>しっかり上司と合意をしてきて下さい。</a:t>
            </a:r>
            <a:endParaRPr lang="en-US" altLang="ja-JP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07" y="1495998"/>
            <a:ext cx="3693838" cy="519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589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</a:t>
            </a:r>
            <a:r>
              <a:rPr kumimoji="1" lang="ja-JP" altLang="en-US" dirty="0"/>
              <a:t>．仕事マップ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878358" y="1549540"/>
            <a:ext cx="8931923" cy="52810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000" dirty="0"/>
              <a:t>「育成ゴール」到達に向けて、新人に「どんな経験を積ませるか？」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「どんな仕事を与えるか？」を考えるのが「仕事マップ」です。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発散思考で、思いつく限りの仕事を書き出してみましょう。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・新人が一人でできること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・</a:t>
            </a:r>
            <a:r>
              <a:rPr lang="ja-JP" altLang="en-US" sz="2000" dirty="0"/>
              <a:t>メンタ</a:t>
            </a:r>
            <a:r>
              <a:rPr lang="ja-JP" altLang="en-US" sz="2000" dirty="0" smtClean="0"/>
              <a:t>ー</a:t>
            </a:r>
            <a:r>
              <a:rPr lang="ja-JP" altLang="en-US" sz="2000" dirty="0" smtClean="0"/>
              <a:t>が</a:t>
            </a:r>
            <a:r>
              <a:rPr lang="ja-JP" altLang="en-US" sz="2000" dirty="0"/>
              <a:t>関わらないといけないこと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・他の職場メンバーと一緒にできること等、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新人が空き時間にできそうな「雑務・雑用（</a:t>
            </a:r>
            <a:r>
              <a:rPr lang="en-US" altLang="ja-JP" sz="2000" dirty="0" smtClean="0"/>
              <a:t>OCB</a:t>
            </a:r>
            <a:r>
              <a:rPr lang="ja-JP" altLang="en-US" sz="2000" dirty="0" smtClean="0"/>
              <a:t>）」や、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職場における改善活動の提案等、中期的な課題も含め考えてみてください。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新人指導育成をされる方</a:t>
            </a:r>
            <a:r>
              <a:rPr kumimoji="1" lang="ja-JP" altLang="en-US" sz="2000" dirty="0" smtClean="0"/>
              <a:t>が</a:t>
            </a:r>
            <a:r>
              <a:rPr kumimoji="1" lang="ja-JP" altLang="en-US" sz="2000" u="sng" dirty="0"/>
              <a:t>困ることの一つが、</a:t>
            </a:r>
            <a:r>
              <a:rPr lang="ja-JP" altLang="en-US" sz="2000" u="sng" dirty="0"/>
              <a:t>「新人にやらせる仕事が無い」</a:t>
            </a:r>
            <a:endParaRPr lang="en-US" altLang="ja-JP" sz="2000" u="sng" dirty="0"/>
          </a:p>
          <a:p>
            <a:pPr marL="0" indent="0">
              <a:buNone/>
            </a:pPr>
            <a:r>
              <a:rPr lang="ja-JP" altLang="en-US" sz="2000" u="sng" dirty="0"/>
              <a:t>「手持無沙汰にしてしまう」ということ</a:t>
            </a:r>
            <a:r>
              <a:rPr lang="ja-JP" altLang="en-US" sz="2000" dirty="0"/>
              <a:t>です。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いざという時に困らないよう、新人にやらせる仕事を準備しておくと、楽になります。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いわば、新人指導育成における「</a:t>
            </a:r>
            <a:r>
              <a:rPr lang="en-US" altLang="ja-JP" sz="2000" dirty="0"/>
              <a:t>What</a:t>
            </a:r>
            <a:r>
              <a:rPr lang="ja-JP" altLang="en-US" sz="2000" dirty="0"/>
              <a:t>」が、この「仕事マップ」になります。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新人に「何を」やらせるのか、それを事前に考えておくのです。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7964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仕事マップ　一例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687CAF43-C1F7-4CC3-B63C-EDA374AD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4334837" y="4098295"/>
            <a:ext cx="2020821" cy="55671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自分の仕事</a:t>
            </a: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5765557" y="3543336"/>
            <a:ext cx="1768449" cy="55671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営業活動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399377" y="3940736"/>
            <a:ext cx="1766594" cy="55671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商品提供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4418343" y="4971874"/>
            <a:ext cx="1599584" cy="55671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社内業務</a:t>
            </a: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606173" y="4338135"/>
            <a:ext cx="1851955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訪問先選定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385870" y="4406929"/>
            <a:ext cx="1646901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・リスト作り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・優先順位づけ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・訪問計画作成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7784521" y="3781425"/>
            <a:ext cx="1516079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アポ取り</a:t>
            </a: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858543" y="2907847"/>
            <a:ext cx="925978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面談</a:t>
            </a: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546493" y="3294367"/>
            <a:ext cx="925978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準備</a:t>
            </a: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79780" y="2193578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</a:t>
            </a: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5680195" y="2590977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8626993" y="2193578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初回</a:t>
            </a: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8122252" y="1636868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継続</a:t>
            </a: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7112770" y="1398778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</a:t>
            </a: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6439163" y="1796177"/>
            <a:ext cx="67360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544138" y="2978657"/>
            <a:ext cx="1646901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・客先調査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・資料準備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・面談シナリオ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792262" y="1602757"/>
            <a:ext cx="1646901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・日報入力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・上司報告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・ミーティング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3830095" y="3303496"/>
            <a:ext cx="1766594" cy="55671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販促活動</a:t>
            </a: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3828241" y="2510446"/>
            <a:ext cx="1347214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説明会</a:t>
            </a: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2061646" y="2034267"/>
            <a:ext cx="2018965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無料セミナー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556905" y="3145937"/>
            <a:ext cx="1851955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有料セミナー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709146" y="3991073"/>
            <a:ext cx="1599584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自分講師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1640410" y="4655005"/>
            <a:ext cx="1599584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他人講師</a:t>
            </a:r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3239993" y="5369274"/>
            <a:ext cx="1261853" cy="55671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開発部</a:t>
            </a:r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4501847" y="5766674"/>
            <a:ext cx="1261853" cy="55671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営業部</a:t>
            </a:r>
          </a:p>
        </p:txBody>
      </p:sp>
      <p:sp>
        <p:nvSpPr>
          <p:cNvPr id="50" name="Oval 28"/>
          <p:cNvSpPr>
            <a:spLocks noChangeArrowheads="1"/>
          </p:cNvSpPr>
          <p:nvPr/>
        </p:nvSpPr>
        <p:spPr bwMode="auto">
          <a:xfrm>
            <a:off x="6186792" y="5209964"/>
            <a:ext cx="1261853" cy="55671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総務部</a:t>
            </a:r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3071128" y="6242853"/>
            <a:ext cx="1261853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教材</a:t>
            </a:r>
          </a:p>
        </p:txBody>
      </p:sp>
      <p:sp>
        <p:nvSpPr>
          <p:cNvPr id="52" name="Oval 30"/>
          <p:cNvSpPr>
            <a:spLocks noChangeArrowheads="1"/>
          </p:cNvSpPr>
          <p:nvPr/>
        </p:nvSpPr>
        <p:spPr bwMode="auto">
          <a:xfrm>
            <a:off x="1642266" y="5766674"/>
            <a:ext cx="1597728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講師養成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51264" y="5966625"/>
            <a:ext cx="2057270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・依頼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・スケジューリング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・教材下ごしらえ</a:t>
            </a:r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4265169" y="6438551"/>
            <a:ext cx="840616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上司</a:t>
            </a:r>
          </a:p>
        </p:txBody>
      </p: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5037180" y="6460062"/>
            <a:ext cx="84061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同僚</a:t>
            </a:r>
          </a:p>
        </p:txBody>
      </p:sp>
      <p:sp>
        <p:nvSpPr>
          <p:cNvPr id="56" name="Oval 34"/>
          <p:cNvSpPr>
            <a:spLocks noChangeArrowheads="1"/>
          </p:cNvSpPr>
          <p:nvPr/>
        </p:nvSpPr>
        <p:spPr bwMode="auto">
          <a:xfrm>
            <a:off x="5682050" y="6242853"/>
            <a:ext cx="84061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後輩</a:t>
            </a:r>
          </a:p>
        </p:txBody>
      </p:sp>
      <p:sp>
        <p:nvSpPr>
          <p:cNvPr id="57" name="Oval 35"/>
          <p:cNvSpPr>
            <a:spLocks noChangeArrowheads="1"/>
          </p:cNvSpPr>
          <p:nvPr/>
        </p:nvSpPr>
        <p:spPr bwMode="auto">
          <a:xfrm>
            <a:off x="6606173" y="5925984"/>
            <a:ext cx="1428863" cy="47793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サポート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636763" y="6403914"/>
            <a:ext cx="1646901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・ミーティング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・同行　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 flipV="1">
            <a:off x="5765556" y="3940736"/>
            <a:ext cx="168865" cy="1575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4839578" y="3860205"/>
            <a:ext cx="252371" cy="23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 flipH="1">
            <a:off x="4082466" y="4338135"/>
            <a:ext cx="252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 flipH="1">
            <a:off x="5175454" y="4655005"/>
            <a:ext cx="85361" cy="316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4249477" y="5290494"/>
            <a:ext cx="168866" cy="78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5175454" y="5528583"/>
            <a:ext cx="0" cy="23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>
            <a:off x="6017927" y="5209964"/>
            <a:ext cx="335875" cy="80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 flipH="1">
            <a:off x="2651748" y="5687895"/>
            <a:ext cx="588246" cy="78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3744735" y="5925984"/>
            <a:ext cx="0" cy="316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>
            <a:off x="4923083" y="6323384"/>
            <a:ext cx="0" cy="1575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Line 47"/>
          <p:cNvSpPr>
            <a:spLocks noChangeShapeType="1"/>
          </p:cNvSpPr>
          <p:nvPr/>
        </p:nvSpPr>
        <p:spPr bwMode="auto">
          <a:xfrm>
            <a:off x="5219882" y="6323384"/>
            <a:ext cx="141986" cy="1575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Line 48"/>
          <p:cNvSpPr>
            <a:spLocks noChangeShapeType="1"/>
          </p:cNvSpPr>
          <p:nvPr/>
        </p:nvSpPr>
        <p:spPr bwMode="auto">
          <a:xfrm>
            <a:off x="5680196" y="6164074"/>
            <a:ext cx="337731" cy="78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Oval 49"/>
          <p:cNvSpPr>
            <a:spLocks noChangeArrowheads="1"/>
          </p:cNvSpPr>
          <p:nvPr/>
        </p:nvSpPr>
        <p:spPr bwMode="auto">
          <a:xfrm>
            <a:off x="8291118" y="6083543"/>
            <a:ext cx="925978" cy="47793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経理</a:t>
            </a:r>
          </a:p>
        </p:txBody>
      </p:sp>
      <p:sp>
        <p:nvSpPr>
          <p:cNvPr id="72" name="Oval 50"/>
          <p:cNvSpPr>
            <a:spLocks noChangeArrowheads="1"/>
          </p:cNvSpPr>
          <p:nvPr/>
        </p:nvSpPr>
        <p:spPr bwMode="auto">
          <a:xfrm>
            <a:off x="632783" y="2468182"/>
            <a:ext cx="1766594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ウェブサイト</a:t>
            </a:r>
          </a:p>
        </p:txBody>
      </p:sp>
      <p:sp>
        <p:nvSpPr>
          <p:cNvPr id="73" name="Line 51"/>
          <p:cNvSpPr>
            <a:spLocks noChangeShapeType="1"/>
          </p:cNvSpPr>
          <p:nvPr/>
        </p:nvSpPr>
        <p:spPr bwMode="auto">
          <a:xfrm>
            <a:off x="6858543" y="4098296"/>
            <a:ext cx="85361" cy="31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Line 52"/>
          <p:cNvSpPr>
            <a:spLocks noChangeShapeType="1"/>
          </p:cNvSpPr>
          <p:nvPr/>
        </p:nvSpPr>
        <p:spPr bwMode="auto">
          <a:xfrm>
            <a:off x="7532151" y="3860206"/>
            <a:ext cx="337731" cy="80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 flipV="1">
            <a:off x="6691533" y="3305245"/>
            <a:ext cx="252371" cy="23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Line 54"/>
          <p:cNvSpPr>
            <a:spLocks noChangeShapeType="1"/>
          </p:cNvSpPr>
          <p:nvPr/>
        </p:nvSpPr>
        <p:spPr bwMode="auto">
          <a:xfrm flipH="1" flipV="1">
            <a:off x="6522668" y="2986626"/>
            <a:ext cx="335875" cy="80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Line 55"/>
          <p:cNvSpPr>
            <a:spLocks noChangeShapeType="1"/>
          </p:cNvSpPr>
          <p:nvPr/>
        </p:nvSpPr>
        <p:spPr bwMode="auto">
          <a:xfrm flipV="1">
            <a:off x="7448645" y="2748536"/>
            <a:ext cx="168866" cy="159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>
            <a:off x="7784523" y="3145938"/>
            <a:ext cx="168864" cy="350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Line 57"/>
          <p:cNvSpPr>
            <a:spLocks noChangeShapeType="1"/>
          </p:cNvSpPr>
          <p:nvPr/>
        </p:nvSpPr>
        <p:spPr bwMode="auto">
          <a:xfrm>
            <a:off x="8205757" y="2510446"/>
            <a:ext cx="42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Line 58"/>
          <p:cNvSpPr>
            <a:spLocks noChangeShapeType="1"/>
          </p:cNvSpPr>
          <p:nvPr/>
        </p:nvSpPr>
        <p:spPr bwMode="auto">
          <a:xfrm flipV="1">
            <a:off x="8038746" y="2113047"/>
            <a:ext cx="252371" cy="159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Line 59"/>
          <p:cNvSpPr>
            <a:spLocks noChangeShapeType="1"/>
          </p:cNvSpPr>
          <p:nvPr/>
        </p:nvSpPr>
        <p:spPr bwMode="auto">
          <a:xfrm flipH="1" flipV="1">
            <a:off x="7617512" y="1955487"/>
            <a:ext cx="83504" cy="23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 flipH="1" flipV="1">
            <a:off x="7027410" y="2193578"/>
            <a:ext cx="337731" cy="78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>
            <a:off x="7448645" y="5528583"/>
            <a:ext cx="1009482" cy="554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5765557" y="6004763"/>
            <a:ext cx="840616" cy="159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Line 63"/>
          <p:cNvSpPr>
            <a:spLocks noChangeShapeType="1"/>
          </p:cNvSpPr>
          <p:nvPr/>
        </p:nvSpPr>
        <p:spPr bwMode="auto">
          <a:xfrm flipH="1">
            <a:off x="2818758" y="4495695"/>
            <a:ext cx="85361" cy="159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Line 64"/>
          <p:cNvSpPr>
            <a:spLocks noChangeShapeType="1"/>
          </p:cNvSpPr>
          <p:nvPr/>
        </p:nvSpPr>
        <p:spPr bwMode="auto">
          <a:xfrm flipH="1">
            <a:off x="2314015" y="4178827"/>
            <a:ext cx="835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Line 65"/>
          <p:cNvSpPr>
            <a:spLocks noChangeShapeType="1"/>
          </p:cNvSpPr>
          <p:nvPr/>
        </p:nvSpPr>
        <p:spPr bwMode="auto">
          <a:xfrm flipV="1">
            <a:off x="4754217" y="3067156"/>
            <a:ext cx="0" cy="23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 flipH="1" flipV="1">
            <a:off x="3408860" y="2590976"/>
            <a:ext cx="840616" cy="714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 flipH="1" flipV="1">
            <a:off x="2314016" y="2790928"/>
            <a:ext cx="1768450" cy="593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Line 68"/>
          <p:cNvSpPr>
            <a:spLocks noChangeShapeType="1"/>
          </p:cNvSpPr>
          <p:nvPr/>
        </p:nvSpPr>
        <p:spPr bwMode="auto">
          <a:xfrm flipH="1" flipV="1">
            <a:off x="3408859" y="3464557"/>
            <a:ext cx="421236" cy="78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Oval 69"/>
          <p:cNvSpPr>
            <a:spLocks noChangeArrowheads="1"/>
          </p:cNvSpPr>
          <p:nvPr/>
        </p:nvSpPr>
        <p:spPr bwMode="auto">
          <a:xfrm>
            <a:off x="655867" y="5180005"/>
            <a:ext cx="1263709" cy="55496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フォロー</a:t>
            </a:r>
          </a:p>
        </p:txBody>
      </p:sp>
      <p:sp>
        <p:nvSpPr>
          <p:cNvPr id="92" name="Line 70"/>
          <p:cNvSpPr>
            <a:spLocks noChangeShapeType="1"/>
          </p:cNvSpPr>
          <p:nvPr/>
        </p:nvSpPr>
        <p:spPr bwMode="auto">
          <a:xfrm flipH="1" flipV="1">
            <a:off x="966803" y="3860205"/>
            <a:ext cx="85361" cy="159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Line 71"/>
          <p:cNvSpPr>
            <a:spLocks noChangeShapeType="1"/>
          </p:cNvSpPr>
          <p:nvPr/>
        </p:nvSpPr>
        <p:spPr bwMode="auto">
          <a:xfrm flipH="1">
            <a:off x="1556904" y="4971873"/>
            <a:ext cx="83505" cy="2398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Oval 72"/>
          <p:cNvSpPr>
            <a:spLocks noChangeArrowheads="1"/>
          </p:cNvSpPr>
          <p:nvPr/>
        </p:nvSpPr>
        <p:spPr bwMode="auto">
          <a:xfrm>
            <a:off x="7953386" y="2941110"/>
            <a:ext cx="925977" cy="5567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準備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2041CAFB-D238-4004-A906-8401DD06D7B8}"/>
              </a:ext>
            </a:extLst>
          </p:cNvPr>
          <p:cNvSpPr txBox="1"/>
          <p:nvPr/>
        </p:nvSpPr>
        <p:spPr>
          <a:xfrm>
            <a:off x="593115" y="1464257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/>
              <a:t>●研修会社の営業担当の例</a:t>
            </a:r>
          </a:p>
        </p:txBody>
      </p:sp>
    </p:spTree>
    <p:extLst>
      <p:ext uri="{BB962C8B-B14F-4D97-AF65-F5344CB8AC3E}">
        <p14:creationId xmlns:p14="http://schemas.microsoft.com/office/powerpoint/2010/main" val="297687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/>
              <a:t>．人脈マップ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878358" y="1622692"/>
            <a:ext cx="9125178" cy="5142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新人指導</a:t>
            </a:r>
            <a:r>
              <a:rPr lang="ja-JP" altLang="en-US" dirty="0"/>
              <a:t>育成</a:t>
            </a:r>
            <a:r>
              <a:rPr lang="ja-JP" altLang="en-US" dirty="0" smtClean="0"/>
              <a:t>をされる</a:t>
            </a:r>
            <a:r>
              <a:rPr lang="ja-JP" altLang="en-US" dirty="0"/>
              <a:t>方</a:t>
            </a:r>
            <a:r>
              <a:rPr lang="ja-JP" altLang="en-US" dirty="0" smtClean="0"/>
              <a:t>が、最も</a:t>
            </a:r>
            <a:r>
              <a:rPr kumimoji="1" lang="ja-JP" altLang="en-US" dirty="0" smtClean="0"/>
              <a:t>苦労</a:t>
            </a:r>
            <a:r>
              <a:rPr kumimoji="1" lang="ja-JP" altLang="en-US" dirty="0"/>
              <a:t>するのが「業務との両立」です。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時間がない中、自分の仕事でも手いっぱいの中、新人指導育成にさく時間をなかなか取れない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のが、現状なのです。そうなると、ついつい新人を「放置状態」にしてしまい、新人がすることが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無く「手持無沙汰」になってしまうのです。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それを防ぐために、「仕事マップ」を描いてもらいましたが、もう一つの手段が、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「他者の力を借りる」ことです。</a:t>
            </a:r>
            <a:r>
              <a:rPr kumimoji="1" lang="ja-JP" altLang="en-US" u="sng" dirty="0"/>
              <a:t>自分一人で、新人指導育成を抱え込まず、同じ課のメンバーや、</a:t>
            </a:r>
            <a:endParaRPr kumimoji="1" lang="en-US" altLang="ja-JP" u="sng" dirty="0"/>
          </a:p>
          <a:p>
            <a:pPr marL="0" indent="0">
              <a:buNone/>
            </a:pPr>
            <a:r>
              <a:rPr kumimoji="1" lang="ja-JP" altLang="en-US" u="sng" dirty="0"/>
              <a:t>他の部署の人の力を借りる</a:t>
            </a:r>
            <a:r>
              <a:rPr kumimoji="1" lang="ja-JP" altLang="en-US" dirty="0"/>
              <a:t>のです。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そうすることで、新人自身</a:t>
            </a:r>
            <a:r>
              <a:rPr kumimoji="1" lang="ja-JP" altLang="en-US" dirty="0" smtClean="0"/>
              <a:t>の</a:t>
            </a:r>
            <a:r>
              <a:rPr lang="ja-JP" altLang="en-US" dirty="0"/>
              <a:t>社内</a:t>
            </a:r>
            <a:r>
              <a:rPr kumimoji="1" lang="ja-JP" altLang="en-US" dirty="0" smtClean="0"/>
              <a:t>での</a:t>
            </a:r>
            <a:r>
              <a:rPr kumimoji="1" lang="ja-JP" altLang="en-US" dirty="0"/>
              <a:t>人脈が広がり</a:t>
            </a:r>
            <a:r>
              <a:rPr kumimoji="1" lang="ja-JP" altLang="en-US" dirty="0" smtClean="0"/>
              <a:t>、</a:t>
            </a:r>
            <a:r>
              <a:rPr lang="ja-JP" altLang="en-US" dirty="0"/>
              <a:t>メンタ</a:t>
            </a:r>
            <a:r>
              <a:rPr lang="ja-JP" altLang="en-US" dirty="0" smtClean="0"/>
              <a:t>ー</a:t>
            </a:r>
            <a:r>
              <a:rPr kumimoji="1" lang="ja-JP" altLang="en-US" dirty="0" smtClean="0"/>
              <a:t>以外</a:t>
            </a:r>
            <a:r>
              <a:rPr kumimoji="1" lang="ja-JP" altLang="en-US" dirty="0"/>
              <a:t>の方々のやり方や考え方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からも学ぶことができます。さらに、他の人からも仕事をもらえれば、新人の手持ち無沙汰状態も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防げます。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それでは、皆さんの周囲には、どんな人がいて、何が強みで、どんな点で新人指導育成を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手伝ってもらえそうなのか、考えてみましょう。それが「人脈マップ」です。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新人指導育成における「</a:t>
            </a:r>
            <a:r>
              <a:rPr lang="en-US" altLang="ja-JP" dirty="0"/>
              <a:t>Who</a:t>
            </a:r>
            <a:r>
              <a:rPr lang="ja-JP" altLang="en-US" dirty="0"/>
              <a:t>」が、人脈マップになります。新人を「誰が」教え、育てていくのか。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メンター</a:t>
            </a:r>
            <a:r>
              <a:rPr lang="ja-JP" altLang="en-US" dirty="0"/>
              <a:t>自身</a:t>
            </a:r>
            <a:r>
              <a:rPr lang="ja-JP" altLang="en-US" dirty="0" smtClean="0"/>
              <a:t>も</a:t>
            </a:r>
            <a:r>
              <a:rPr lang="ja-JP" altLang="en-US" dirty="0"/>
              <a:t>、もちろん指導しますが、他のメンバーも、新人育成に関わっていくのです。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753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ja-JP" altLang="en-US" dirty="0"/>
              <a:t>人脈マップ　一例</a:t>
            </a:r>
          </a:p>
        </p:txBody>
      </p:sp>
      <p:sp>
        <p:nvSpPr>
          <p:cNvPr id="59428" name="日付プレースホルダ 54"/>
          <p:cNvSpPr>
            <a:spLocks noGrp="1"/>
          </p:cNvSpPr>
          <p:nvPr>
            <p:ph type="dt" sz="quarter" idx="4294967295"/>
          </p:nvPr>
        </p:nvSpPr>
        <p:spPr bwMode="auto">
          <a:xfrm>
            <a:off x="6883400" y="7296150"/>
            <a:ext cx="3805238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r" eaLnBrk="1" latinLnBrk="1" hangingPunct="1">
              <a:spcBef>
                <a:spcPct val="50000"/>
              </a:spcBef>
            </a:pPr>
            <a:r>
              <a:rPr kumimoji="0" lang="en-US" altLang="ja-JP" sz="1100" dirty="0"/>
              <a:t>2013/3/27</a:t>
            </a:r>
            <a:endParaRPr kumimoji="0"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660288" y="1479309"/>
            <a:ext cx="5693514" cy="5239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ja-JP" altLang="en-US" dirty="0"/>
          </a:p>
        </p:txBody>
      </p:sp>
      <p:grpSp>
        <p:nvGrpSpPr>
          <p:cNvPr id="2" name="グループ化 23"/>
          <p:cNvGrpSpPr>
            <a:grpSpLocks/>
          </p:cNvGrpSpPr>
          <p:nvPr/>
        </p:nvGrpSpPr>
        <p:grpSpPr bwMode="auto">
          <a:xfrm>
            <a:off x="3239994" y="1955488"/>
            <a:ext cx="504741" cy="899839"/>
            <a:chOff x="3923928" y="2924944"/>
            <a:chExt cx="432048" cy="792088"/>
          </a:xfrm>
        </p:grpSpPr>
        <p:sp>
          <p:nvSpPr>
            <p:cNvPr id="8" name="円/楕円 7"/>
            <p:cNvSpPr/>
            <p:nvPr/>
          </p:nvSpPr>
          <p:spPr>
            <a:xfrm>
              <a:off x="3923928" y="2924944"/>
              <a:ext cx="432048" cy="4314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>
              <a:off x="3923928" y="3356432"/>
              <a:ext cx="432048" cy="36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3239994" y="5421794"/>
            <a:ext cx="504741" cy="899839"/>
            <a:chOff x="3923928" y="2924944"/>
            <a:chExt cx="432048" cy="792088"/>
          </a:xfrm>
        </p:grpSpPr>
        <p:sp>
          <p:nvSpPr>
            <p:cNvPr id="11" name="円/楕円 10"/>
            <p:cNvSpPr/>
            <p:nvPr/>
          </p:nvSpPr>
          <p:spPr>
            <a:xfrm>
              <a:off x="3923928" y="2924944"/>
              <a:ext cx="432048" cy="431488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" name="二等辺三角形 11"/>
            <p:cNvSpPr/>
            <p:nvPr/>
          </p:nvSpPr>
          <p:spPr>
            <a:xfrm>
              <a:off x="3923928" y="3356432"/>
              <a:ext cx="432048" cy="3606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4" name="グループ化 23"/>
          <p:cNvGrpSpPr>
            <a:grpSpLocks/>
          </p:cNvGrpSpPr>
          <p:nvPr/>
        </p:nvGrpSpPr>
        <p:grpSpPr bwMode="auto">
          <a:xfrm>
            <a:off x="1067009" y="3781426"/>
            <a:ext cx="504741" cy="899839"/>
            <a:chOff x="3923928" y="2924944"/>
            <a:chExt cx="432048" cy="792088"/>
          </a:xfrm>
        </p:grpSpPr>
        <p:sp>
          <p:nvSpPr>
            <p:cNvPr id="14" name="円/楕円 13"/>
            <p:cNvSpPr/>
            <p:nvPr/>
          </p:nvSpPr>
          <p:spPr>
            <a:xfrm>
              <a:off x="3923928" y="2924944"/>
              <a:ext cx="432048" cy="43148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5" name="二等辺三角形 14"/>
            <p:cNvSpPr/>
            <p:nvPr/>
          </p:nvSpPr>
          <p:spPr>
            <a:xfrm>
              <a:off x="3923928" y="3356432"/>
              <a:ext cx="432048" cy="360600"/>
            </a:xfrm>
            <a:prstGeom prst="triangl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5" name="グループ化 23"/>
          <p:cNvGrpSpPr>
            <a:grpSpLocks/>
          </p:cNvGrpSpPr>
          <p:nvPr/>
        </p:nvGrpSpPr>
        <p:grpSpPr bwMode="auto">
          <a:xfrm>
            <a:off x="5006588" y="2907846"/>
            <a:ext cx="506597" cy="901589"/>
            <a:chOff x="3923928" y="2924944"/>
            <a:chExt cx="432048" cy="792088"/>
          </a:xfrm>
        </p:grpSpPr>
        <p:sp>
          <p:nvSpPr>
            <p:cNvPr id="17" name="円/楕円 16"/>
            <p:cNvSpPr/>
            <p:nvPr/>
          </p:nvSpPr>
          <p:spPr>
            <a:xfrm>
              <a:off x="3923928" y="2924944"/>
              <a:ext cx="432048" cy="43218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3923928" y="3357132"/>
              <a:ext cx="432048" cy="359900"/>
            </a:xfrm>
            <a:prstGeom prst="triangl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7" name="グループ化 23"/>
          <p:cNvGrpSpPr>
            <a:grpSpLocks/>
          </p:cNvGrpSpPr>
          <p:nvPr/>
        </p:nvGrpSpPr>
        <p:grpSpPr bwMode="auto">
          <a:xfrm>
            <a:off x="3236282" y="3543336"/>
            <a:ext cx="504741" cy="899839"/>
            <a:chOff x="3923928" y="2924944"/>
            <a:chExt cx="432048" cy="792088"/>
          </a:xfrm>
        </p:grpSpPr>
        <p:sp>
          <p:nvSpPr>
            <p:cNvPr id="20" name="円/楕円 19"/>
            <p:cNvSpPr/>
            <p:nvPr/>
          </p:nvSpPr>
          <p:spPr>
            <a:xfrm>
              <a:off x="3923928" y="2924944"/>
              <a:ext cx="432048" cy="43148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1" name="二等辺三角形 20"/>
            <p:cNvSpPr/>
            <p:nvPr/>
          </p:nvSpPr>
          <p:spPr>
            <a:xfrm>
              <a:off x="3923928" y="3356432"/>
              <a:ext cx="432048" cy="360600"/>
            </a:xfrm>
            <a:prstGeom prst="triangl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6657649" y="4576225"/>
            <a:ext cx="1683089" cy="2064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529608" y="1558087"/>
            <a:ext cx="2020821" cy="1906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8481533" y="3635972"/>
            <a:ext cx="1514224" cy="1747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59404" name="テキスト ボックス 19"/>
          <p:cNvSpPr txBox="1">
            <a:spLocks noChangeArrowheads="1"/>
          </p:cNvSpPr>
          <p:nvPr/>
        </p:nvSpPr>
        <p:spPr bwMode="auto">
          <a:xfrm>
            <a:off x="8481534" y="3635971"/>
            <a:ext cx="723572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>
                <a:latin typeface="Calibri" pitchFamily="34" charset="0"/>
              </a:rPr>
              <a:t>客先</a:t>
            </a:r>
          </a:p>
        </p:txBody>
      </p:sp>
      <p:sp>
        <p:nvSpPr>
          <p:cNvPr id="59405" name="テキスト ボックス 21"/>
          <p:cNvSpPr txBox="1">
            <a:spLocks noChangeArrowheads="1"/>
          </p:cNvSpPr>
          <p:nvPr/>
        </p:nvSpPr>
        <p:spPr bwMode="auto">
          <a:xfrm>
            <a:off x="6654029" y="4618505"/>
            <a:ext cx="980052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dirty="0">
                <a:latin typeface="Calibri" pitchFamily="34" charset="0"/>
              </a:rPr>
              <a:t>他部署</a:t>
            </a:r>
          </a:p>
        </p:txBody>
      </p:sp>
      <p:sp>
        <p:nvSpPr>
          <p:cNvPr id="59406" name="テキスト ボックス 22"/>
          <p:cNvSpPr txBox="1">
            <a:spLocks noChangeArrowheads="1"/>
          </p:cNvSpPr>
          <p:nvPr/>
        </p:nvSpPr>
        <p:spPr bwMode="auto">
          <a:xfrm>
            <a:off x="6531465" y="1558088"/>
            <a:ext cx="1694992" cy="7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>
                <a:latin typeface="Calibri" pitchFamily="34" charset="0"/>
              </a:rPr>
              <a:t>他工場</a:t>
            </a:r>
            <a:endParaRPr lang="en-US" altLang="ja-JP">
              <a:latin typeface="Calibri" pitchFamily="34" charset="0"/>
            </a:endParaRPr>
          </a:p>
          <a:p>
            <a:pPr eaLnBrk="1" hangingPunct="1"/>
            <a:r>
              <a:rPr lang="ja-JP" altLang="en-US">
                <a:latin typeface="Calibri" pitchFamily="34" charset="0"/>
              </a:rPr>
              <a:t>グループ会社</a:t>
            </a:r>
          </a:p>
        </p:txBody>
      </p:sp>
      <p:grpSp>
        <p:nvGrpSpPr>
          <p:cNvPr id="10" name="グループ化 23"/>
          <p:cNvGrpSpPr>
            <a:grpSpLocks/>
          </p:cNvGrpSpPr>
          <p:nvPr/>
        </p:nvGrpSpPr>
        <p:grpSpPr bwMode="auto">
          <a:xfrm>
            <a:off x="7203215" y="5528584"/>
            <a:ext cx="504741" cy="899839"/>
            <a:chOff x="3923928" y="2924944"/>
            <a:chExt cx="432048" cy="792088"/>
          </a:xfrm>
        </p:grpSpPr>
        <p:sp>
          <p:nvSpPr>
            <p:cNvPr id="29" name="円/楕円 28"/>
            <p:cNvSpPr/>
            <p:nvPr/>
          </p:nvSpPr>
          <p:spPr>
            <a:xfrm>
              <a:off x="3923928" y="2924944"/>
              <a:ext cx="432048" cy="43148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3923928" y="3356432"/>
              <a:ext cx="432048" cy="360600"/>
            </a:xfrm>
            <a:prstGeom prst="triangl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13" name="グループ化 23"/>
          <p:cNvGrpSpPr>
            <a:grpSpLocks/>
          </p:cNvGrpSpPr>
          <p:nvPr/>
        </p:nvGrpSpPr>
        <p:grpSpPr bwMode="auto">
          <a:xfrm>
            <a:off x="7284865" y="2403656"/>
            <a:ext cx="506596" cy="901589"/>
            <a:chOff x="3923928" y="2924944"/>
            <a:chExt cx="432048" cy="792088"/>
          </a:xfrm>
        </p:grpSpPr>
        <p:sp>
          <p:nvSpPr>
            <p:cNvPr id="32" name="円/楕円 31"/>
            <p:cNvSpPr/>
            <p:nvPr/>
          </p:nvSpPr>
          <p:spPr>
            <a:xfrm>
              <a:off x="3923928" y="2924944"/>
              <a:ext cx="432048" cy="43218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3" name="二等辺三角形 32"/>
            <p:cNvSpPr/>
            <p:nvPr/>
          </p:nvSpPr>
          <p:spPr>
            <a:xfrm>
              <a:off x="3923928" y="3357132"/>
              <a:ext cx="432048" cy="359900"/>
            </a:xfrm>
            <a:prstGeom prst="triangle">
              <a:avLst/>
            </a:prstGeom>
            <a:solidFill>
              <a:srgbClr val="FF3399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16" name="グループ化 23"/>
          <p:cNvGrpSpPr>
            <a:grpSpLocks/>
          </p:cNvGrpSpPr>
          <p:nvPr/>
        </p:nvGrpSpPr>
        <p:grpSpPr bwMode="auto">
          <a:xfrm>
            <a:off x="9272025" y="4271460"/>
            <a:ext cx="504741" cy="899839"/>
            <a:chOff x="3923928" y="2924944"/>
            <a:chExt cx="432052" cy="792088"/>
          </a:xfrm>
        </p:grpSpPr>
        <p:sp>
          <p:nvSpPr>
            <p:cNvPr id="35" name="円/楕円 34"/>
            <p:cNvSpPr/>
            <p:nvPr/>
          </p:nvSpPr>
          <p:spPr>
            <a:xfrm>
              <a:off x="3923928" y="2924944"/>
              <a:ext cx="432052" cy="43148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6" name="二等辺三角形 35"/>
            <p:cNvSpPr/>
            <p:nvPr/>
          </p:nvSpPr>
          <p:spPr>
            <a:xfrm>
              <a:off x="3923928" y="3356432"/>
              <a:ext cx="432052" cy="360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59410" name="テキスト ボックス 21"/>
          <p:cNvSpPr txBox="1">
            <a:spLocks noChangeArrowheads="1"/>
          </p:cNvSpPr>
          <p:nvPr/>
        </p:nvSpPr>
        <p:spPr bwMode="auto">
          <a:xfrm>
            <a:off x="1052163" y="1558087"/>
            <a:ext cx="980052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>
                <a:latin typeface="Calibri" pitchFamily="34" charset="0"/>
              </a:rPr>
              <a:t>自部署</a:t>
            </a:r>
          </a:p>
        </p:txBody>
      </p:sp>
      <p:sp>
        <p:nvSpPr>
          <p:cNvPr id="59411" name="テキスト ボックス 32"/>
          <p:cNvSpPr txBox="1">
            <a:spLocks noChangeArrowheads="1"/>
          </p:cNvSpPr>
          <p:nvPr/>
        </p:nvSpPr>
        <p:spPr bwMode="auto">
          <a:xfrm>
            <a:off x="3075885" y="3136111"/>
            <a:ext cx="890284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>
                <a:latin typeface="Calibri" pitchFamily="34" charset="0"/>
              </a:rPr>
              <a:t>メンタ</a:t>
            </a:r>
            <a:r>
              <a:rPr lang="ja-JP" altLang="en-US" sz="1600" dirty="0" smtClean="0">
                <a:latin typeface="Calibri" pitchFamily="34" charset="0"/>
              </a:rPr>
              <a:t>ー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59412" name="テキスト ボックス 33"/>
          <p:cNvSpPr txBox="1">
            <a:spLocks noChangeArrowheads="1"/>
          </p:cNvSpPr>
          <p:nvPr/>
        </p:nvSpPr>
        <p:spPr bwMode="auto">
          <a:xfrm>
            <a:off x="2904119" y="6379405"/>
            <a:ext cx="1031348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>
                <a:latin typeface="Calibri" pitchFamily="34" charset="0"/>
              </a:rPr>
              <a:t>新卒社員</a:t>
            </a:r>
          </a:p>
        </p:txBody>
      </p:sp>
      <p:sp>
        <p:nvSpPr>
          <p:cNvPr id="59413" name="テキスト ボックス 50"/>
          <p:cNvSpPr txBox="1">
            <a:spLocks noChangeArrowheads="1"/>
          </p:cNvSpPr>
          <p:nvPr/>
        </p:nvSpPr>
        <p:spPr bwMode="auto">
          <a:xfrm>
            <a:off x="3137933" y="1558088"/>
            <a:ext cx="757235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>
                <a:latin typeface="Calibri" pitchFamily="34" charset="0"/>
              </a:rPr>
              <a:t>上司　</a:t>
            </a:r>
            <a:endParaRPr lang="en-US" altLang="ja-JP" sz="1600" dirty="0">
              <a:latin typeface="Calibri" pitchFamily="34" charset="0"/>
            </a:endParaRPr>
          </a:p>
        </p:txBody>
      </p:sp>
      <p:sp>
        <p:nvSpPr>
          <p:cNvPr id="55" name="テキスト ボックス 32"/>
          <p:cNvSpPr txBox="1">
            <a:spLocks noChangeArrowheads="1"/>
          </p:cNvSpPr>
          <p:nvPr/>
        </p:nvSpPr>
        <p:spPr bwMode="auto">
          <a:xfrm>
            <a:off x="1052163" y="3278408"/>
            <a:ext cx="683497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en-US" altLang="ja-JP" sz="1600" dirty="0">
                <a:latin typeface="Calibri" pitchFamily="34" charset="0"/>
              </a:rPr>
              <a:t>A</a:t>
            </a:r>
            <a:r>
              <a:rPr lang="ja-JP" altLang="en-US" sz="1600" dirty="0">
                <a:latin typeface="Calibri" pitchFamily="34" charset="0"/>
              </a:rPr>
              <a:t>さん</a:t>
            </a:r>
          </a:p>
        </p:txBody>
      </p:sp>
      <p:sp>
        <p:nvSpPr>
          <p:cNvPr id="56" name="テキスト ボックス 32"/>
          <p:cNvSpPr txBox="1">
            <a:spLocks noChangeArrowheads="1"/>
          </p:cNvSpPr>
          <p:nvPr/>
        </p:nvSpPr>
        <p:spPr bwMode="auto">
          <a:xfrm>
            <a:off x="4918137" y="2429102"/>
            <a:ext cx="677085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en-US" altLang="ja-JP" sz="1600" dirty="0">
                <a:latin typeface="Calibri" pitchFamily="34" charset="0"/>
              </a:rPr>
              <a:t>B</a:t>
            </a:r>
            <a:r>
              <a:rPr lang="ja-JP" altLang="en-US" sz="1600" dirty="0">
                <a:latin typeface="Calibri" pitchFamily="34" charset="0"/>
              </a:rPr>
              <a:t>さん</a:t>
            </a:r>
          </a:p>
        </p:txBody>
      </p:sp>
      <p:sp>
        <p:nvSpPr>
          <p:cNvPr id="57" name="テキスト ボックス 32"/>
          <p:cNvSpPr txBox="1">
            <a:spLocks noChangeArrowheads="1"/>
          </p:cNvSpPr>
          <p:nvPr/>
        </p:nvSpPr>
        <p:spPr bwMode="auto">
          <a:xfrm>
            <a:off x="977630" y="4926243"/>
            <a:ext cx="1268593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>
                <a:latin typeface="Calibri" pitchFamily="34" charset="0"/>
              </a:rPr>
              <a:t>・～に詳しい</a:t>
            </a:r>
          </a:p>
        </p:txBody>
      </p:sp>
      <p:sp>
        <p:nvSpPr>
          <p:cNvPr id="58" name="テキスト ボックス 32"/>
          <p:cNvSpPr txBox="1">
            <a:spLocks noChangeArrowheads="1"/>
          </p:cNvSpPr>
          <p:nvPr/>
        </p:nvSpPr>
        <p:spPr bwMode="auto">
          <a:xfrm>
            <a:off x="4631526" y="3949842"/>
            <a:ext cx="1339125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>
                <a:latin typeface="Calibri" pitchFamily="34" charset="0"/>
              </a:rPr>
              <a:t>・～の専門家</a:t>
            </a:r>
          </a:p>
        </p:txBody>
      </p:sp>
      <p:sp>
        <p:nvSpPr>
          <p:cNvPr id="19" name="サブタイトル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2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ja-JP" altLang="en-US" dirty="0"/>
              <a:t>おわりに</a:t>
            </a:r>
          </a:p>
        </p:txBody>
      </p:sp>
      <p:sp>
        <p:nvSpPr>
          <p:cNvPr id="63492" name="テキスト ボックス 5"/>
          <p:cNvSpPr txBox="1">
            <a:spLocks noChangeArrowheads="1"/>
          </p:cNvSpPr>
          <p:nvPr/>
        </p:nvSpPr>
        <p:spPr bwMode="auto">
          <a:xfrm>
            <a:off x="759945" y="1626450"/>
            <a:ext cx="9055421" cy="502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eaLnBrk="1" hangingPunct="1"/>
            <a:r>
              <a:rPr lang="ja-JP" altLang="en-US" sz="1600" dirty="0"/>
              <a:t>「上司インタビュー」で合意した「育成ゴール」が、これからの新人指導育成の目標・めあてとなります。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このゴールに向けて、新人に仕事を与え、日々の指導をしていくのです。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  <a:p>
            <a:pPr eaLnBrk="1" hangingPunct="1"/>
            <a:r>
              <a:rPr lang="ja-JP" altLang="en-US" sz="1600" dirty="0"/>
              <a:t>いわば、新人指導育成の「</a:t>
            </a:r>
            <a:r>
              <a:rPr lang="en-US" altLang="ja-JP" sz="1600" dirty="0"/>
              <a:t>Why</a:t>
            </a:r>
            <a:r>
              <a:rPr lang="ja-JP" altLang="en-US" sz="1600" dirty="0"/>
              <a:t>」にあたるのが、この「育成ゴール」です。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  <a:p>
            <a:pPr eaLnBrk="1" hangingPunct="1"/>
            <a:r>
              <a:rPr lang="ja-JP" altLang="en-US" sz="1600" dirty="0"/>
              <a:t>仮に、新人から「なぜ、今この仕事をするのですか？」と訊かれた時、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「なぜなら、この育成ゴールに到達するために、今この仕事をやってもらうんだよ。」</a:t>
            </a:r>
            <a:endParaRPr lang="en-US" altLang="ja-JP" sz="1600" dirty="0"/>
          </a:p>
          <a:p>
            <a:pPr eaLnBrk="1" hangingPunct="1"/>
            <a:r>
              <a:rPr lang="ja-JP" altLang="en-US" sz="1600" dirty="0"/>
              <a:t>という説明ができるということです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pPr eaLnBrk="1" hangingPunct="1"/>
            <a:endParaRPr lang="en-US" altLang="ja-JP" sz="1600" dirty="0"/>
          </a:p>
          <a:p>
            <a:pPr eaLnBrk="1" hangingPunct="1"/>
            <a:endParaRPr lang="en-US" altLang="ja-JP" sz="1600" dirty="0"/>
          </a:p>
          <a:p>
            <a:pPr eaLnBrk="1" hangingPunct="1"/>
            <a:r>
              <a:rPr lang="ja-JP" altLang="en-US" sz="1600" dirty="0" smtClean="0"/>
              <a:t>配属</a:t>
            </a:r>
            <a:r>
              <a:rPr lang="ja-JP" altLang="en-US" sz="1600" dirty="0"/>
              <a:t>前</a:t>
            </a:r>
            <a:r>
              <a:rPr lang="ja-JP" altLang="en-US" sz="1600" dirty="0" smtClean="0"/>
              <a:t>の受入態勢づくりシート３種</a:t>
            </a:r>
            <a:r>
              <a:rPr lang="ja-JP" altLang="en-US" sz="1600" dirty="0" smtClean="0"/>
              <a:t>の</a:t>
            </a:r>
            <a:r>
              <a:rPr lang="ja-JP" altLang="en-US" sz="1600" dirty="0"/>
              <a:t>位置づけは、以下の通りです。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  <a:p>
            <a:r>
              <a:rPr lang="ja-JP" altLang="en-US" sz="1600" dirty="0"/>
              <a:t>・育成ゴール（</a:t>
            </a:r>
            <a:r>
              <a:rPr lang="en-US" altLang="ja-JP" sz="1600" dirty="0"/>
              <a:t>Why</a:t>
            </a:r>
            <a:r>
              <a:rPr lang="ja-JP" altLang="en-US" sz="1600" dirty="0"/>
              <a:t>：なぜ）</a:t>
            </a:r>
            <a:endParaRPr lang="en-US" altLang="ja-JP" sz="1600" dirty="0"/>
          </a:p>
          <a:p>
            <a:r>
              <a:rPr lang="ja-JP" altLang="en-US" sz="1600" dirty="0"/>
              <a:t>・仕事マップ（</a:t>
            </a:r>
            <a:r>
              <a:rPr lang="en-US" altLang="ja-JP" sz="1600" dirty="0"/>
              <a:t>What</a:t>
            </a:r>
            <a:r>
              <a:rPr lang="ja-JP" altLang="en-US" sz="1600" dirty="0"/>
              <a:t>：なに）</a:t>
            </a:r>
            <a:endParaRPr lang="en-US" altLang="ja-JP" sz="1600" dirty="0"/>
          </a:p>
          <a:p>
            <a:r>
              <a:rPr lang="ja-JP" altLang="en-US" sz="1600" dirty="0"/>
              <a:t>・人脈マップ（</a:t>
            </a:r>
            <a:r>
              <a:rPr lang="en-US" altLang="ja-JP" sz="1600" dirty="0"/>
              <a:t>Who</a:t>
            </a:r>
            <a:r>
              <a:rPr lang="ja-JP" altLang="en-US" sz="1600" dirty="0"/>
              <a:t>：だれ）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これら</a:t>
            </a:r>
            <a:r>
              <a:rPr lang="en-US" altLang="ja-JP" sz="1600" dirty="0"/>
              <a:t>3</a:t>
            </a:r>
            <a:r>
              <a:rPr lang="ja-JP" altLang="en-US" sz="1600" dirty="0" err="1" smtClean="0"/>
              <a:t>つの</a:t>
            </a:r>
            <a:r>
              <a:rPr lang="ja-JP" altLang="en-US" sz="1600" dirty="0"/>
              <a:t>シート</a:t>
            </a:r>
            <a:r>
              <a:rPr lang="ja-JP" altLang="en-US" sz="1600" dirty="0" smtClean="0"/>
              <a:t>が</a:t>
            </a:r>
            <a:r>
              <a:rPr lang="ja-JP" altLang="en-US" sz="1600" dirty="0"/>
              <a:t>、今後の新人指導育成の羅針盤となるでしょう。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業務との両立で大変かと思いますが、苦労した分、得られるものが多いのが、新人指導育成</a:t>
            </a:r>
            <a:r>
              <a:rPr lang="ja-JP" altLang="en-US" sz="1600" dirty="0" smtClean="0"/>
              <a:t>です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ja-JP" altLang="en-US" sz="1600" dirty="0" smtClean="0"/>
              <a:t>何卒</a:t>
            </a:r>
            <a:r>
              <a:rPr lang="ja-JP" altLang="en-US" sz="1600" dirty="0"/>
              <a:t>よろしくお願いします。</a:t>
            </a:r>
            <a:endParaRPr lang="en-US" altLang="ja-JP" sz="1600" dirty="0"/>
          </a:p>
        </p:txBody>
      </p:sp>
      <p:sp>
        <p:nvSpPr>
          <p:cNvPr id="10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013051"/>
      </p:ext>
    </p:extLst>
  </p:cSld>
  <p:clrMapOvr>
    <a:masterClrMapping/>
  </p:clrMapOvr>
</p:sld>
</file>

<file path=ppt/theme/theme1.xml><?xml version="1.0" encoding="utf-8"?>
<a:theme xmlns:a="http://schemas.openxmlformats.org/drawingml/2006/main" name="lw_pp_0325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lw_pp_0325a</Template>
  <TotalTime>3192</TotalTime>
  <Words>886</Words>
  <Application>Microsoft Office PowerPoint</Application>
  <PresentationFormat>ユーザー設定</PresentationFormat>
  <Paragraphs>159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メイリオ</vt:lpstr>
      <vt:lpstr>Arial</vt:lpstr>
      <vt:lpstr>Calibri</vt:lpstr>
      <vt:lpstr>Wingdings</vt:lpstr>
      <vt:lpstr>lw_pp_0325a</vt:lpstr>
      <vt:lpstr>配属前「受入態勢づくりシート」  作成の手引き</vt:lpstr>
      <vt:lpstr>はじめに</vt:lpstr>
      <vt:lpstr>１．上司インタビュー</vt:lpstr>
      <vt:lpstr>２．仕事マップ</vt:lpstr>
      <vt:lpstr>仕事マップ　一例</vt:lpstr>
      <vt:lpstr>３．人脈マップ</vt:lpstr>
      <vt:lpstr>人脈マップ　一例</vt:lpstr>
      <vt:lpstr>おわりに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learnwell</dc:creator>
  <cp:lastModifiedBy>関根 雅泰</cp:lastModifiedBy>
  <cp:revision>134</cp:revision>
  <cp:lastPrinted>2021-06-09T21:13:35Z</cp:lastPrinted>
  <dcterms:created xsi:type="dcterms:W3CDTF">2015-03-24T17:56:26Z</dcterms:created>
  <dcterms:modified xsi:type="dcterms:W3CDTF">2021-06-10T01:03:51Z</dcterms:modified>
</cp:coreProperties>
</file>